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5"/>
  </p:notesMasterIdLst>
  <p:sldIdLst>
    <p:sldId id="266" r:id="rId2"/>
    <p:sldId id="267" r:id="rId3"/>
    <p:sldId id="268" r:id="rId4"/>
    <p:sldId id="284" r:id="rId5"/>
    <p:sldId id="256" r:id="rId6"/>
    <p:sldId id="272" r:id="rId7"/>
    <p:sldId id="292" r:id="rId8"/>
    <p:sldId id="273" r:id="rId9"/>
    <p:sldId id="271" r:id="rId10"/>
    <p:sldId id="270" r:id="rId11"/>
    <p:sldId id="285" r:id="rId12"/>
    <p:sldId id="276" r:id="rId13"/>
    <p:sldId id="274" r:id="rId14"/>
    <p:sldId id="293" r:id="rId15"/>
    <p:sldId id="275" r:id="rId16"/>
    <p:sldId id="278" r:id="rId17"/>
    <p:sldId id="277" r:id="rId18"/>
    <p:sldId id="286" r:id="rId19"/>
    <p:sldId id="295" r:id="rId20"/>
    <p:sldId id="294" r:id="rId21"/>
    <p:sldId id="297" r:id="rId22"/>
    <p:sldId id="298" r:id="rId23"/>
    <p:sldId id="257" r:id="rId24"/>
    <p:sldId id="258" r:id="rId25"/>
    <p:sldId id="287" r:id="rId26"/>
    <p:sldId id="259" r:id="rId27"/>
    <p:sldId id="261" r:id="rId28"/>
    <p:sldId id="280" r:id="rId29"/>
    <p:sldId id="265" r:id="rId30"/>
    <p:sldId id="279" r:id="rId31"/>
    <p:sldId id="288" r:id="rId32"/>
    <p:sldId id="289" r:id="rId33"/>
    <p:sldId id="260" r:id="rId34"/>
    <p:sldId id="269" r:id="rId35"/>
    <p:sldId id="281" r:id="rId36"/>
    <p:sldId id="290" r:id="rId37"/>
    <p:sldId id="291" r:id="rId38"/>
    <p:sldId id="262" r:id="rId39"/>
    <p:sldId id="283" r:id="rId40"/>
    <p:sldId id="296" r:id="rId41"/>
    <p:sldId id="263" r:id="rId42"/>
    <p:sldId id="264" r:id="rId43"/>
    <p:sldId id="282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3"/>
    <p:restoredTop sz="96327"/>
  </p:normalViewPr>
  <p:slideViewPr>
    <p:cSldViewPr snapToGrid="0" snapToObjects="1">
      <p:cViewPr varScale="1">
        <p:scale>
          <a:sx n="142" d="100"/>
          <a:sy n="142" d="100"/>
        </p:scale>
        <p:origin x="17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77A0D-BCAE-4E43-9685-4D6C81054C28}" type="datetimeFigureOut">
              <a:rPr lang="en-US" smtClean="0"/>
              <a:t>3/3/25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9D58D-8C9C-9842-B68A-D4FDA85FA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41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9D58D-8C9C-9842-B68A-D4FDA85FA04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9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25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096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6995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482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587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28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350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00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3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3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51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5C9F6-299C-AB45-8735-A07C45660860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6558DF9-20C0-AC4A-B81F-BE86A74EC7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04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63FE1-7055-334B-ACD9-340D3AA0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1B364-2B54-CD40-A324-F70DC08BA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3659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From instructions – “</a:t>
            </a:r>
            <a:r>
              <a:rPr lang="en-CA" dirty="0"/>
              <a:t>A comment can belong to any number of classes, including none.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I.e. each prediction is independent. </a:t>
            </a:r>
          </a:p>
          <a:p>
            <a:r>
              <a:rPr lang="en-US" b="1" dirty="0"/>
              <a:t>IDs in the output should be 1,2,3,4,5… in the order of the original data in the test file.</a:t>
            </a:r>
          </a:p>
          <a:p>
            <a:r>
              <a:rPr lang="en-US" dirty="0"/>
              <a:t>Final output data is just a compilation of predictions:</a:t>
            </a:r>
          </a:p>
          <a:p>
            <a:pPr lvl="1"/>
            <a:r>
              <a:rPr lang="en-US" dirty="0"/>
              <a:t>Predict each value of the test set. </a:t>
            </a:r>
          </a:p>
          <a:p>
            <a:pPr lvl="1"/>
            <a:r>
              <a:rPr lang="en-US" dirty="0"/>
              <a:t>Combine text and predictions into </a:t>
            </a:r>
            <a:r>
              <a:rPr lang="en-US" dirty="0" err="1"/>
              <a:t>dataframe</a:t>
            </a:r>
            <a:r>
              <a:rPr lang="en-US" dirty="0"/>
              <a:t>, according to instructions.</a:t>
            </a:r>
          </a:p>
          <a:p>
            <a:pPr lvl="2"/>
            <a:r>
              <a:rPr lang="en-US" dirty="0"/>
              <a:t>You are effectively adding 6 target columns – each filled with predictions. </a:t>
            </a:r>
          </a:p>
          <a:p>
            <a:pPr lvl="1"/>
            <a:r>
              <a:rPr lang="en-US" dirty="0"/>
              <a:t>Print to csv. </a:t>
            </a:r>
          </a:p>
          <a:p>
            <a:pPr lvl="1"/>
            <a:r>
              <a:rPr lang="en-US" dirty="0"/>
              <a:t>Check formatting to make sure file runs. </a:t>
            </a:r>
          </a:p>
          <a:p>
            <a:r>
              <a:rPr lang="en-US" dirty="0"/>
              <a:t>Overall accuracies will probably be pretty high, score grades distributed logarithmically. </a:t>
            </a:r>
          </a:p>
          <a:p>
            <a:r>
              <a:rPr lang="en-US" dirty="0"/>
              <a:t>Tip - think about why we train/test split, what the accuracies mean, the names of the two files you’re provided, and what we’d want to do to predict real new data most accurately.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06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ED2B910-B28F-4A54-B17C-8B7E5893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C545F118-1DF8-46A9-8A77-B3D9422CE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98775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8C1DEE-CEF7-BCC6-9BA3-7A37BED28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8389" y="804519"/>
            <a:ext cx="2628425" cy="1049235"/>
          </a:xfrm>
        </p:spPr>
        <p:txBody>
          <a:bodyPr>
            <a:normAutofit/>
          </a:bodyPr>
          <a:lstStyle/>
          <a:p>
            <a:r>
              <a:rPr lang="en-US" dirty="0"/>
              <a:t>K-Means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7CAB7D27-148D-4082-B160-72FAD580D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93043-5DDB-1540-D943-B22A798D7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024" y="2015732"/>
            <a:ext cx="6125062" cy="41096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K-means is a common and simple clustering algorithm. 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Algorithm creates clusters that minimize distance from center.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Make k center points (wherever).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Assign each point to the closest center’s cluster.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Move the center of each cluster to the new center.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Repeat until progress stops. </a:t>
            </a:r>
          </a:p>
        </p:txBody>
      </p:sp>
      <p:pic>
        <p:nvPicPr>
          <p:cNvPr id="1037" name="Picture 1036">
            <a:extLst>
              <a:ext uri="{FF2B5EF4-FFF2-40B4-BE49-F238E27FC236}">
                <a16:creationId xmlns:a16="http://schemas.microsoft.com/office/drawing/2014/main" id="{CD88FC76-F691-462A-BCF9-0BA4F5DE6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33204A7E-B7E9-42D0-9DC4-B82FDC8C4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6E04D5-88E7-B789-1E60-574D9100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741038"/>
            <a:ext cx="4415072" cy="315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A4C8A5-AE89-856A-E712-7CE6A4221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387" y="-1"/>
            <a:ext cx="6125062" cy="390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21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46729-DC2D-698F-41B0-88DB93D3B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A0AA3-A9D4-D90A-9A1B-85016F99D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K-means Clustering. From scratch explanation and… | by Aditri Srivastava |  Analytics Vidhya | Medium">
            <a:extLst>
              <a:ext uri="{FF2B5EF4-FFF2-40B4-BE49-F238E27FC236}">
                <a16:creationId xmlns:a16="http://schemas.microsoft.com/office/drawing/2014/main" id="{44ACF239-8931-BFC1-DFFD-F5FADD22F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988" y="0"/>
            <a:ext cx="7058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182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719BC-4199-2800-59AD-AADBF7F2E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1AB73-7CED-1E0C-F327-9769035C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5F58CE1-0B19-E2F9-390C-66872E330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350"/>
            <a:ext cx="12192000" cy="659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821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698D0-3AD9-2EF6-F0BE-D38632B02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K-Means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C3A72-74E7-E042-A2B2-114D4F2B5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95" y="2015734"/>
            <a:ext cx="6075316" cy="4037747"/>
          </a:xfrm>
        </p:spPr>
        <p:txBody>
          <a:bodyPr>
            <a:normAutofit/>
          </a:bodyPr>
          <a:lstStyle/>
          <a:p>
            <a:r>
              <a:rPr lang="en-US" dirty="0"/>
              <a:t>K-Means carries a similar set of limitations to linear models. </a:t>
            </a:r>
          </a:p>
          <a:p>
            <a:r>
              <a:rPr lang="en-US" dirty="0"/>
              <a:t>K-means makes clusters that are round-</a:t>
            </a:r>
            <a:r>
              <a:rPr lang="en-US" dirty="0" err="1"/>
              <a:t>ish</a:t>
            </a:r>
            <a:r>
              <a:rPr lang="en-US" dirty="0"/>
              <a:t> in N dimensions (‘globular’). Weird shapes perform worse. </a:t>
            </a:r>
          </a:p>
          <a:p>
            <a:r>
              <a:rPr lang="en-US" dirty="0"/>
              <a:t>K-Means is highly impacted by variable scaling and outliers. </a:t>
            </a:r>
          </a:p>
          <a:p>
            <a:pPr lvl="1"/>
            <a:r>
              <a:rPr lang="en-US" dirty="0"/>
              <a:t>Higher k may be able to cluster outliers together. </a:t>
            </a:r>
          </a:p>
          <a:p>
            <a:pPr lvl="1"/>
            <a:r>
              <a:rPr lang="en-US" dirty="0"/>
              <a:t>Distance calcs are impacted similar to regression.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05A282D-93F2-ECD5-439B-CAF8C5D67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411" y="2401721"/>
            <a:ext cx="6078495" cy="328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13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AD1B0-9666-B17E-4CDE-BA5DA8AA5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 Globular, Man!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9A7AD-78E0-E970-849B-759165DDB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8767" y="2015732"/>
            <a:ext cx="4753233" cy="3450613"/>
          </a:xfrm>
        </p:spPr>
        <p:txBody>
          <a:bodyPr/>
          <a:lstStyle/>
          <a:p>
            <a:r>
              <a:rPr lang="en-US" dirty="0"/>
              <a:t>K-Means will struggle with non-circular data. </a:t>
            </a:r>
          </a:p>
          <a:p>
            <a:r>
              <a:rPr lang="en-US" dirty="0"/>
              <a:t>HP options may help, but this is inherent to the functionality of k-means. </a:t>
            </a:r>
          </a:p>
        </p:txBody>
      </p:sp>
      <p:pic>
        <p:nvPicPr>
          <p:cNvPr id="14338" name="Picture 2" descr="k-Means 101: An introductory guide to k-Means clustering in R">
            <a:extLst>
              <a:ext uri="{FF2B5EF4-FFF2-40B4-BE49-F238E27FC236}">
                <a16:creationId xmlns:a16="http://schemas.microsoft.com/office/drawing/2014/main" id="{1AB2DD53-BBE2-D3C4-D1BF-EF9DDEF31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4595"/>
            <a:ext cx="7438767" cy="531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61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A8E13-D40F-7ECD-C913-96315CD8F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Quantas Clusters?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94800-248E-8971-4829-740E1FDE6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An unsupervised algorithm doesn’t really have accuracy like a supervised one. </a:t>
            </a:r>
          </a:p>
          <a:p>
            <a:r>
              <a:rPr lang="en-US" dirty="0"/>
              <a:t>For each clustered item, we have no answer to compare to for test accuracy. </a:t>
            </a:r>
          </a:p>
          <a:p>
            <a:r>
              <a:rPr lang="en-US" dirty="0"/>
              <a:t>We need to define some other metric for ‘good’. </a:t>
            </a:r>
          </a:p>
          <a:p>
            <a:pPr lvl="1"/>
            <a:r>
              <a:rPr lang="en-US" dirty="0"/>
              <a:t>In this case ‘compactness’ is a good start. </a:t>
            </a:r>
          </a:p>
          <a:p>
            <a:pPr lvl="1"/>
            <a:r>
              <a:rPr lang="en-US" dirty="0"/>
              <a:t>Ideally, we want tight clusters far from each other. </a:t>
            </a:r>
          </a:p>
          <a:p>
            <a:r>
              <a:rPr lang="en-US" dirty="0"/>
              <a:t>Let’s think of 3 possible criteria:</a:t>
            </a:r>
          </a:p>
          <a:p>
            <a:pPr lvl="1"/>
            <a:r>
              <a:rPr lang="en-US" dirty="0"/>
              <a:t>Largeness --&gt; number of points in the clusters.</a:t>
            </a:r>
          </a:p>
          <a:p>
            <a:pPr lvl="1"/>
            <a:r>
              <a:rPr lang="en-US" dirty="0"/>
              <a:t>Density --&gt; Average of distance of two points in a cluster.</a:t>
            </a:r>
          </a:p>
          <a:p>
            <a:pPr lvl="1"/>
            <a:r>
              <a:rPr lang="en-US" dirty="0"/>
              <a:t>Separation --&gt; overlap between two cluster.</a:t>
            </a:r>
          </a:p>
        </p:txBody>
      </p:sp>
    </p:spTree>
    <p:extLst>
      <p:ext uri="{BB962C8B-B14F-4D97-AF65-F5344CB8AC3E}">
        <p14:creationId xmlns:p14="http://schemas.microsoft.com/office/powerpoint/2010/main" val="3529162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4EAAE-5312-70BE-DC8D-9756F9B79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and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62CF8-B5A3-39C8-38C8-771FDF876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209" y="2015732"/>
            <a:ext cx="10925646" cy="3450613"/>
          </a:xfrm>
        </p:spPr>
        <p:txBody>
          <a:bodyPr/>
          <a:lstStyle/>
          <a:p>
            <a:r>
              <a:rPr lang="en-US" dirty="0"/>
              <a:t>Cluster size is simple – we want clusters that are big enough, not just a few items. </a:t>
            </a:r>
          </a:p>
          <a:p>
            <a:pPr lvl="1"/>
            <a:r>
              <a:rPr lang="en-US" dirty="0"/>
              <a:t>Tiny clusters are more dense, but might not make sense in most scenarios. </a:t>
            </a:r>
          </a:p>
          <a:p>
            <a:r>
              <a:rPr lang="en-US" dirty="0"/>
              <a:t>Density is basically just the SSE. </a:t>
            </a:r>
          </a:p>
          <a:p>
            <a:pPr lvl="1"/>
            <a:r>
              <a:rPr lang="en-US" dirty="0"/>
              <a:t>Less distance between point and center. </a:t>
            </a:r>
          </a:p>
          <a:p>
            <a:pPr lvl="1"/>
            <a:r>
              <a:rPr lang="en-US" dirty="0"/>
              <a:t>More points in small area. </a:t>
            </a:r>
          </a:p>
          <a:p>
            <a:r>
              <a:rPr lang="en-US" dirty="0"/>
              <a:t>We can plot it with an elbow plot. </a:t>
            </a:r>
          </a:p>
          <a:p>
            <a:r>
              <a:rPr lang="en-US" dirty="0"/>
              <a:t>Generally, we want the point where it flattens.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BD08469-2E2A-5F95-74F0-04B278B5F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7081" y="2991678"/>
            <a:ext cx="6904919" cy="373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16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4813-00C1-FBF0-B6AA-961CB35F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 – Silhouette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6C2BB-C31C-8366-0744-A324715E0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6" cy="4199727"/>
          </a:xfrm>
        </p:spPr>
        <p:txBody>
          <a:bodyPr>
            <a:normAutofit/>
          </a:bodyPr>
          <a:lstStyle/>
          <a:p>
            <a:r>
              <a:rPr lang="en-US" dirty="0"/>
              <a:t>The silhouette score gives us a metric for overlap between clusters. </a:t>
            </a:r>
          </a:p>
          <a:p>
            <a:r>
              <a:rPr lang="en-US" dirty="0"/>
              <a:t>Rages between -1 and 1, large score = less overlap. </a:t>
            </a:r>
          </a:p>
          <a:p>
            <a:r>
              <a:rPr lang="en-US" dirty="0"/>
              <a:t>Formula and calculations:</a:t>
            </a:r>
          </a:p>
          <a:p>
            <a:pPr lvl="1"/>
            <a:r>
              <a:rPr lang="en-US" dirty="0"/>
              <a:t>a = Average intra-cluster distance of p with all the points in the same cluster . .</a:t>
            </a:r>
          </a:p>
          <a:p>
            <a:pPr lvl="1"/>
            <a:r>
              <a:rPr lang="en-US" dirty="0"/>
              <a:t>b = Average distance of p with any cluster that is not the one p belongs to. If there are N clusters, we get N-1 such averages. Take the minimum of these and call it b.</a:t>
            </a:r>
          </a:p>
          <a:p>
            <a:pPr lvl="1"/>
            <a:r>
              <a:rPr lang="en-US" dirty="0"/>
              <a:t>silhouette-score for p = (b - a)/max(b, a)</a:t>
            </a:r>
          </a:p>
          <a:p>
            <a:pPr lvl="1"/>
            <a:r>
              <a:rPr lang="en-US" dirty="0"/>
              <a:t>To get a score on a cluster level, average the scores of each point.</a:t>
            </a:r>
          </a:p>
        </p:txBody>
      </p:sp>
    </p:spTree>
    <p:extLst>
      <p:ext uri="{BB962C8B-B14F-4D97-AF65-F5344CB8AC3E}">
        <p14:creationId xmlns:p14="http://schemas.microsoft.com/office/powerpoint/2010/main" val="1752192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A280E-5DA3-70BD-16E1-10BD852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Silhouette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ED711-0A44-BB1F-919A-BA5DAD87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779" y="2015732"/>
            <a:ext cx="5011115" cy="2999763"/>
          </a:xfrm>
        </p:spPr>
        <p:txBody>
          <a:bodyPr/>
          <a:lstStyle/>
          <a:p>
            <a:r>
              <a:rPr lang="en-US" dirty="0"/>
              <a:t>The score basically measures a ratio between distance internally and distance externally. </a:t>
            </a:r>
          </a:p>
          <a:p>
            <a:pPr lvl="1"/>
            <a:r>
              <a:rPr lang="en-US" dirty="0"/>
              <a:t>1 is good, near or less than 0 bad. </a:t>
            </a:r>
          </a:p>
          <a:p>
            <a:r>
              <a:rPr lang="en-US" dirty="0"/>
              <a:t>We can combine this with the elbow and domain knowledge. </a:t>
            </a:r>
          </a:p>
        </p:txBody>
      </p:sp>
      <p:pic>
        <p:nvPicPr>
          <p:cNvPr id="15362" name="Picture 2" descr="K-Mean intercluster distance | k-means clustering in machine learning">
            <a:extLst>
              <a:ext uri="{FF2B5EF4-FFF2-40B4-BE49-F238E27FC236}">
                <a16:creationId xmlns:a16="http://schemas.microsoft.com/office/drawing/2014/main" id="{D455CD2F-01BD-F116-6A64-ABFB6CB9C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664" y="4696185"/>
            <a:ext cx="6363336" cy="214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K-Mean intra-cluster distance | k-means clustering in machine learning">
            <a:extLst>
              <a:ext uri="{FF2B5EF4-FFF2-40B4-BE49-F238E27FC236}">
                <a16:creationId xmlns:a16="http://schemas.microsoft.com/office/drawing/2014/main" id="{DDE7D56E-F2CB-0180-3C4E-59587859D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894" y="2389685"/>
            <a:ext cx="6474106" cy="2341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silhouette score">
            <a:extLst>
              <a:ext uri="{FF2B5EF4-FFF2-40B4-BE49-F238E27FC236}">
                <a16:creationId xmlns:a16="http://schemas.microsoft.com/office/drawing/2014/main" id="{8282266E-6558-2F21-49FD-D270EE1CA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186" y="5015495"/>
            <a:ext cx="3162300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K-Mean silhouette score | k-means clustering in machine learning">
            <a:extLst>
              <a:ext uri="{FF2B5EF4-FFF2-40B4-BE49-F238E27FC236}">
                <a16:creationId xmlns:a16="http://schemas.microsoft.com/office/drawing/2014/main" id="{FDE41622-847C-D691-4465-89EA1AE79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2805" y="0"/>
            <a:ext cx="3699195" cy="275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9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7D58A-590A-7281-02E9-EDA2B6C9B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Process with 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854AF-550E-5777-020E-A6E41DD73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Choose a range of number of clusters that’s reasonable. </a:t>
            </a:r>
          </a:p>
          <a:p>
            <a:r>
              <a:rPr lang="en-US" dirty="0"/>
              <a:t>Test the cluster results for each. </a:t>
            </a:r>
          </a:p>
          <a:p>
            <a:pPr lvl="1"/>
            <a:r>
              <a:rPr lang="en-US" dirty="0"/>
              <a:t>SSE elbow plot. </a:t>
            </a:r>
          </a:p>
          <a:p>
            <a:pPr lvl="1"/>
            <a:r>
              <a:rPr lang="en-US" dirty="0"/>
              <a:t>Silhouette score plot. </a:t>
            </a:r>
          </a:p>
          <a:p>
            <a:pPr lvl="1"/>
            <a:r>
              <a:rPr lang="en-US" dirty="0"/>
              <a:t>If data is massive, you may want to sample. </a:t>
            </a:r>
          </a:p>
          <a:p>
            <a:r>
              <a:rPr lang="en-US" dirty="0"/>
              <a:t>Combine those results with domain knowledge to choose k and finish. </a:t>
            </a:r>
          </a:p>
          <a:p>
            <a:pPr lvl="1"/>
            <a:r>
              <a:rPr lang="en-US" dirty="0"/>
              <a:t>E.g. if you know that you can have up to 8 customer segments, that’ll impact the choice even if some larger number is mathematically optimal. </a:t>
            </a:r>
          </a:p>
        </p:txBody>
      </p:sp>
    </p:spTree>
    <p:extLst>
      <p:ext uri="{BB962C8B-B14F-4D97-AF65-F5344CB8AC3E}">
        <p14:creationId xmlns:p14="http://schemas.microsoft.com/office/powerpoint/2010/main" val="158638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93567-A185-A44F-873F-A225641FF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0ECB-2F64-9A42-9A84-8F45CC27B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Saving trained models. </a:t>
            </a:r>
          </a:p>
          <a:p>
            <a:r>
              <a:rPr lang="en-US" dirty="0"/>
              <a:t>More clustering. </a:t>
            </a:r>
          </a:p>
          <a:p>
            <a:pPr lvl="1"/>
            <a:r>
              <a:rPr lang="en-US" dirty="0"/>
              <a:t>Gaussian Mixtures</a:t>
            </a:r>
          </a:p>
          <a:p>
            <a:pPr lvl="1"/>
            <a:r>
              <a:rPr lang="en-US" dirty="0"/>
              <a:t>Generating data</a:t>
            </a:r>
          </a:p>
          <a:p>
            <a:r>
              <a:rPr lang="en-US" dirty="0"/>
              <a:t>Clustering assignment intro. </a:t>
            </a:r>
          </a:p>
        </p:txBody>
      </p:sp>
    </p:spTree>
    <p:extLst>
      <p:ext uri="{BB962C8B-B14F-4D97-AF65-F5344CB8AC3E}">
        <p14:creationId xmlns:p14="http://schemas.microsoft.com/office/powerpoint/2010/main" val="1601000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96BF9-9821-77AD-54FA-CFAA99DA4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F1530-B5CB-4108-D3C3-D943EC585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89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AED25-8372-903E-91B0-FF823FD06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Detour - Projecting Clusters in 2D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AA20A-5492-00F0-8B22-6E37AD33C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In many cases we like to look at the data we are clustering in 2D. </a:t>
            </a:r>
          </a:p>
          <a:p>
            <a:r>
              <a:rPr lang="en-US" dirty="0"/>
              <a:t>Most of our data has more than 2Ds – what do we do. </a:t>
            </a:r>
          </a:p>
          <a:p>
            <a:r>
              <a:rPr lang="en-US" dirty="0"/>
              <a:t>Either reduce dimensions by just picking two, or project down. </a:t>
            </a:r>
          </a:p>
          <a:p>
            <a:pPr lvl="1"/>
            <a:r>
              <a:rPr lang="en-US" dirty="0"/>
              <a:t>PCA is one example of projecting down to lower dimensions. </a:t>
            </a:r>
          </a:p>
          <a:p>
            <a:pPr lvl="1"/>
            <a:r>
              <a:rPr lang="en-US" dirty="0"/>
              <a:t>Deconstruct features and reconstruct the important bits into fewer components. </a:t>
            </a:r>
          </a:p>
          <a:p>
            <a:r>
              <a:rPr lang="en-US" dirty="0"/>
              <a:t>PCA is linear, so it works better with linear relationships in data. </a:t>
            </a:r>
          </a:p>
          <a:p>
            <a:r>
              <a:rPr lang="en-US" dirty="0"/>
              <a:t>If we have non-linear data, we can use other tools that may fit better. </a:t>
            </a:r>
          </a:p>
          <a:p>
            <a:pPr lvl="1"/>
            <a:r>
              <a:rPr lang="en-US" dirty="0"/>
              <a:t>t-Distributed Stochastic Neighbor Embedding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26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A53D6-8A3A-3CD4-2B9F-ECF5D3DC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t-Distributed Stochastic Neighbor Embedding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62E0-5C9E-B986-3762-CAF6C4B28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4482" y="1918447"/>
            <a:ext cx="7127518" cy="4135033"/>
          </a:xfrm>
        </p:spPr>
        <p:txBody>
          <a:bodyPr>
            <a:normAutofit/>
          </a:bodyPr>
          <a:lstStyle/>
          <a:p>
            <a:r>
              <a:rPr lang="en-US" sz="1800" dirty="0" err="1"/>
              <a:t>tSNE</a:t>
            </a:r>
            <a:r>
              <a:rPr lang="en-US" sz="1800" dirty="0"/>
              <a:t> is dimensional reduction that works differently from PCA. </a:t>
            </a:r>
          </a:p>
          <a:p>
            <a:r>
              <a:rPr lang="en-US" sz="1800" dirty="0" err="1"/>
              <a:t>tSNE</a:t>
            </a:r>
            <a:r>
              <a:rPr lang="en-US" sz="1800" dirty="0"/>
              <a:t> is not linear and is based on probability. </a:t>
            </a:r>
          </a:p>
          <a:p>
            <a:pPr lvl="1"/>
            <a:r>
              <a:rPr lang="en-US" sz="1600" dirty="0"/>
              <a:t>PCA maintains the variance explained in the data. (I.e. predictive value). </a:t>
            </a:r>
          </a:p>
          <a:p>
            <a:pPr lvl="1"/>
            <a:r>
              <a:rPr lang="en-US" sz="1600" dirty="0" err="1"/>
              <a:t>tSNE</a:t>
            </a:r>
            <a:r>
              <a:rPr lang="en-US" sz="1600" dirty="0"/>
              <a:t> aims to maintain the ‘pairwise similarity’.</a:t>
            </a:r>
          </a:p>
          <a:p>
            <a:pPr lvl="1"/>
            <a:r>
              <a:rPr lang="en-US" sz="1600" dirty="0"/>
              <a:t>More on probabilistic clustering in GMMs next time. </a:t>
            </a:r>
          </a:p>
          <a:p>
            <a:r>
              <a:rPr lang="en-US" sz="1800" dirty="0" err="1"/>
              <a:t>tSNE</a:t>
            </a:r>
            <a:r>
              <a:rPr lang="en-US" sz="1800" dirty="0"/>
              <a:t> is commonly used to visualize and understand high D data in 2D. </a:t>
            </a:r>
          </a:p>
          <a:p>
            <a:r>
              <a:rPr lang="en-US" sz="1800" dirty="0"/>
              <a:t>Key HP is perplexity – controls how ‘far’ the algorithm will look at data. </a:t>
            </a:r>
          </a:p>
          <a:p>
            <a:pPr lvl="1"/>
            <a:r>
              <a:rPr lang="en-US" sz="1600" dirty="0"/>
              <a:t>Higher values makes it look at farther points to construct structure. </a:t>
            </a:r>
          </a:p>
          <a:p>
            <a:r>
              <a:rPr lang="en-US" sz="1800" dirty="0" err="1"/>
              <a:t>tSNE</a:t>
            </a:r>
            <a:r>
              <a:rPr lang="en-US" sz="1800" dirty="0"/>
              <a:t> can be slow – sometimes other prep like PCA may be used first. </a:t>
            </a:r>
          </a:p>
        </p:txBody>
      </p:sp>
      <p:pic>
        <p:nvPicPr>
          <p:cNvPr id="16386" name="Picture 2" descr="Introduction to t-SNE: Nonlinear Dimensionality Reduction and Data  Visualization | DataCamp">
            <a:extLst>
              <a:ext uri="{FF2B5EF4-FFF2-40B4-BE49-F238E27FC236}">
                <a16:creationId xmlns:a16="http://schemas.microsoft.com/office/drawing/2014/main" id="{E2BC422F-C958-8348-0EE9-C3AB93798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5064482" cy="500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1203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CF7C8-5391-0746-9484-3DD060266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Agglomerative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92889-EAF3-5640-AE8B-9FB8514D9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7980" y="1853754"/>
            <a:ext cx="4164020" cy="4287554"/>
          </a:xfrm>
        </p:spPr>
        <p:txBody>
          <a:bodyPr>
            <a:normAutofit/>
          </a:bodyPr>
          <a:lstStyle/>
          <a:p>
            <a:r>
              <a:rPr lang="en-US" dirty="0"/>
              <a:t>An alternative approach to clustering is agglomerative clustering. </a:t>
            </a:r>
          </a:p>
          <a:p>
            <a:r>
              <a:rPr lang="en-US" dirty="0"/>
              <a:t>Starts with clusters of n = 1. </a:t>
            </a:r>
          </a:p>
          <a:p>
            <a:r>
              <a:rPr lang="en-US" dirty="0"/>
              <a:t>Merges clusters until the specified # of clusters is reached. </a:t>
            </a:r>
          </a:p>
          <a:p>
            <a:pPr lvl="1"/>
            <a:r>
              <a:rPr lang="en-US" dirty="0"/>
              <a:t>Most similar clusters merge to one cluster. </a:t>
            </a:r>
          </a:p>
        </p:txBody>
      </p:sp>
      <p:pic>
        <p:nvPicPr>
          <p:cNvPr id="7170" name="Picture 2" descr="Clustering with Scikit with GIFs - dashee87.github.io">
            <a:extLst>
              <a:ext uri="{FF2B5EF4-FFF2-40B4-BE49-F238E27FC236}">
                <a16:creationId xmlns:a16="http://schemas.microsoft.com/office/drawing/2014/main" id="{EE2F77BD-7CB8-2091-DBF5-A8CDE9E61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8027980" cy="361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453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ACCCA-284F-D246-9092-91FF1CDC6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How many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5B33-E5B9-4B49-AA74-F72ECB9F3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41" y="1853754"/>
            <a:ext cx="5584593" cy="4199727"/>
          </a:xfrm>
        </p:spPr>
        <p:txBody>
          <a:bodyPr>
            <a:normAutofit/>
          </a:bodyPr>
          <a:lstStyle/>
          <a:p>
            <a:r>
              <a:rPr lang="en-US" dirty="0"/>
              <a:t>Like with k-means, we can perform calculations to advise us on the best number of clusters. </a:t>
            </a:r>
          </a:p>
          <a:p>
            <a:r>
              <a:rPr lang="en-US" dirty="0"/>
              <a:t>A dendrogram is a way to visualize agglomerative clustering. </a:t>
            </a:r>
          </a:p>
          <a:p>
            <a:pPr lvl="1"/>
            <a:r>
              <a:rPr lang="en-US" dirty="0"/>
              <a:t>The greater the distance between the clusters, the longer the vertical lines of the dendrogram.</a:t>
            </a:r>
          </a:p>
          <a:p>
            <a:pPr lvl="1"/>
            <a:r>
              <a:rPr lang="en-US" dirty="0"/>
              <a:t>Graph measures the number of clusters vs distance. </a:t>
            </a:r>
          </a:p>
          <a:p>
            <a:r>
              <a:rPr lang="en-US" dirty="0"/>
              <a:t>The ‘best’ is where a line can cross the longest stretches of vertical lines.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4D6AB4-E233-EF44-8E69-61CA1792E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7986" y="2015733"/>
            <a:ext cx="6564473" cy="459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005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334-B874-7F71-10C9-8D2C784E9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BEC41-EFD7-6B67-943F-02A16B4EC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4260246" cy="3450613"/>
          </a:xfrm>
        </p:spPr>
        <p:txBody>
          <a:bodyPr/>
          <a:lstStyle/>
          <a:p>
            <a:r>
              <a:rPr lang="en-US" dirty="0"/>
              <a:t>In agglomerative clustering the linkage is a big factor in fit for data shapes. </a:t>
            </a:r>
          </a:p>
          <a:p>
            <a:r>
              <a:rPr lang="en-US" dirty="0"/>
              <a:t>The connectivity provides a similar set of differences. </a:t>
            </a:r>
          </a:p>
          <a:p>
            <a:r>
              <a:rPr lang="en-US" dirty="0"/>
              <a:t>Agg. Clusters can trend towards ‘big clusters get bigger’ by default. 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D5A2478-14EB-3160-3074-D261F76F2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825" y="0"/>
            <a:ext cx="64801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7563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2F96-EA7F-8343-9204-C5EF4E98E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Agglomerative Clustering +/-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A5CAE-67D9-6C43-A86D-DE8719DC1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98051"/>
          </a:xfrm>
        </p:spPr>
        <p:txBody>
          <a:bodyPr/>
          <a:lstStyle/>
          <a:p>
            <a:r>
              <a:rPr lang="en-US" dirty="0"/>
              <a:t>AC is relatively simple to understand, but can be slow.</a:t>
            </a:r>
          </a:p>
          <a:p>
            <a:pPr lvl="1"/>
            <a:r>
              <a:rPr lang="en-US" dirty="0"/>
              <a:t>Cluster distances need to be constantly recalculated. </a:t>
            </a:r>
          </a:p>
          <a:p>
            <a:r>
              <a:rPr lang="en-US" dirty="0"/>
              <a:t>Visualization with the dendrogram becomes difficult as data size increases. </a:t>
            </a:r>
          </a:p>
          <a:p>
            <a:r>
              <a:rPr lang="en-US" dirty="0"/>
              <a:t>Clustering relationships different from k-means can be accommodated. </a:t>
            </a:r>
          </a:p>
          <a:p>
            <a:pPr lvl="1"/>
            <a:r>
              <a:rPr lang="en-US" dirty="0"/>
              <a:t>Roughly the equivalent to a tree vs a regression – can handle non-linearity.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935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517B-E825-F94E-9224-AF98AEB09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my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713CD-7181-CD41-B595-5F866F1D3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8010"/>
            <a:ext cx="9603275" cy="4095472"/>
          </a:xfrm>
        </p:spPr>
        <p:txBody>
          <a:bodyPr/>
          <a:lstStyle/>
          <a:p>
            <a:r>
              <a:rPr lang="en-US" dirty="0"/>
              <a:t>One alternative thing that AC can do is act as a feature selection. </a:t>
            </a:r>
          </a:p>
          <a:p>
            <a:r>
              <a:rPr lang="en-US" dirty="0" err="1"/>
              <a:t>Sklearn</a:t>
            </a:r>
            <a:r>
              <a:rPr lang="en-US" dirty="0"/>
              <a:t> library is </a:t>
            </a:r>
            <a:r>
              <a:rPr lang="en-US" dirty="0" err="1"/>
              <a:t>FeatureAgglomeration</a:t>
            </a:r>
            <a:r>
              <a:rPr lang="en-US" dirty="0"/>
              <a:t>. </a:t>
            </a:r>
          </a:p>
          <a:p>
            <a:r>
              <a:rPr lang="en-US" dirty="0"/>
              <a:t>Features can be merged for similarity, resulting in a smaller feature set. </a:t>
            </a:r>
          </a:p>
          <a:p>
            <a:r>
              <a:rPr lang="en-US" dirty="0"/>
              <a:t>Alternative approach reduce dimensions of data. </a:t>
            </a:r>
          </a:p>
          <a:p>
            <a:r>
              <a:rPr lang="en-US" dirty="0"/>
              <a:t>Think of a regression model that predicts fuel economy of cars. </a:t>
            </a:r>
          </a:p>
          <a:p>
            <a:pPr lvl="1"/>
            <a:r>
              <a:rPr lang="en-US" dirty="0"/>
              <a:t>Likely have features for engine size, </a:t>
            </a:r>
            <a:r>
              <a:rPr lang="en-US" dirty="0" err="1"/>
              <a:t>cyl</a:t>
            </a:r>
            <a:r>
              <a:rPr lang="en-US" dirty="0"/>
              <a:t>, hp, </a:t>
            </a:r>
            <a:r>
              <a:rPr lang="en-US" dirty="0" err="1"/>
              <a:t>tourque</a:t>
            </a:r>
            <a:r>
              <a:rPr lang="en-US" dirty="0"/>
              <a:t>, bore, stroke,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Could group those into on feature – ‘engine’. </a:t>
            </a:r>
          </a:p>
          <a:p>
            <a:pPr lvl="1"/>
            <a:r>
              <a:rPr lang="en-US" dirty="0"/>
              <a:t>Combine with another for size,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Likely to perform best in multicollinearity scenarios – many features containing similar info.</a:t>
            </a:r>
          </a:p>
        </p:txBody>
      </p:sp>
    </p:spTree>
    <p:extLst>
      <p:ext uri="{BB962C8B-B14F-4D97-AF65-F5344CB8AC3E}">
        <p14:creationId xmlns:p14="http://schemas.microsoft.com/office/powerpoint/2010/main" val="1085619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E493-4434-16CB-A1EB-38B07A2E2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in a Feature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F2DDA-04F4-3DBF-3257-362ECBE79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18903"/>
          </a:xfrm>
        </p:spPr>
        <p:txBody>
          <a:bodyPr/>
          <a:lstStyle/>
          <a:p>
            <a:r>
              <a:rPr lang="en-US" dirty="0"/>
              <a:t>Clustering (of any variety) can also be used in preprocessing for supervised learning. </a:t>
            </a:r>
          </a:p>
          <a:p>
            <a:r>
              <a:rPr lang="en-US" dirty="0"/>
              <a:t>Can condense a large number of features down to a simpler few. </a:t>
            </a:r>
          </a:p>
          <a:p>
            <a:r>
              <a:rPr lang="en-US" dirty="0"/>
              <a:t>Can help extract hidden patterns in the data. </a:t>
            </a:r>
          </a:p>
          <a:p>
            <a:pPr lvl="1"/>
            <a:r>
              <a:rPr lang="en-US" dirty="0"/>
              <a:t>Clustering is learning, and the estimator is also learning. </a:t>
            </a:r>
          </a:p>
          <a:p>
            <a:pPr lvl="1"/>
            <a:r>
              <a:rPr lang="en-US" dirty="0"/>
              <a:t>We’ll see a more clear/obvious look at this concept when we do neural networks. </a:t>
            </a:r>
          </a:p>
        </p:txBody>
      </p:sp>
    </p:spTree>
    <p:extLst>
      <p:ext uri="{BB962C8B-B14F-4D97-AF65-F5344CB8AC3E}">
        <p14:creationId xmlns:p14="http://schemas.microsoft.com/office/powerpoint/2010/main" val="2989268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2D17-9B67-7D44-8294-DC9300C9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095" y="804519"/>
            <a:ext cx="9808760" cy="1049235"/>
          </a:xfrm>
        </p:spPr>
        <p:txBody>
          <a:bodyPr/>
          <a:lstStyle/>
          <a:p>
            <a:r>
              <a:rPr lang="en-US" dirty="0"/>
              <a:t>Clustering as Preprocessing – Semi-Supervised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8D01E-B8D3-084B-A8A0-8A2A0A49E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147" y="1853754"/>
            <a:ext cx="10392244" cy="4308507"/>
          </a:xfrm>
        </p:spPr>
        <p:txBody>
          <a:bodyPr>
            <a:normAutofit/>
          </a:bodyPr>
          <a:lstStyle/>
          <a:p>
            <a:r>
              <a:rPr lang="en-US" dirty="0"/>
              <a:t>Example Process:</a:t>
            </a:r>
          </a:p>
          <a:p>
            <a:pPr lvl="1"/>
            <a:r>
              <a:rPr lang="en-US" dirty="0"/>
              <a:t>Cluster data into clusters of similar points. </a:t>
            </a:r>
          </a:p>
          <a:p>
            <a:pPr lvl="1"/>
            <a:r>
              <a:rPr lang="en-US" dirty="0"/>
              <a:t>Use those clusters as feature set for classification or regression. </a:t>
            </a:r>
          </a:p>
          <a:p>
            <a:r>
              <a:rPr lang="en-US" dirty="0"/>
              <a:t>Example (in workbook) – classifying digits:</a:t>
            </a:r>
          </a:p>
          <a:p>
            <a:pPr lvl="1"/>
            <a:r>
              <a:rPr lang="en-US" dirty="0"/>
              <a:t>Group digits into similar groups. </a:t>
            </a:r>
          </a:p>
          <a:p>
            <a:pPr lvl="1"/>
            <a:r>
              <a:rPr lang="en-US" dirty="0"/>
              <a:t>Predict number value from the groups. </a:t>
            </a:r>
          </a:p>
          <a:p>
            <a:r>
              <a:rPr lang="en-US" dirty="0"/>
              <a:t>In cases where we only know SOME of the labels, this can help us by propagating those labels. </a:t>
            </a:r>
          </a:p>
          <a:p>
            <a:pPr lvl="1"/>
            <a:r>
              <a:rPr lang="en-US" dirty="0"/>
              <a:t>Cluster items, spread the known labels to rest of clusters, predict with full label set. </a:t>
            </a:r>
          </a:p>
          <a:p>
            <a:pPr lvl="1"/>
            <a:r>
              <a:rPr lang="en-US" dirty="0"/>
              <a:t>We can employ people to provide the ‘some’ part, and let the model do the rest. </a:t>
            </a:r>
          </a:p>
        </p:txBody>
      </p:sp>
    </p:spTree>
    <p:extLst>
      <p:ext uri="{BB962C8B-B14F-4D97-AF65-F5344CB8AC3E}">
        <p14:creationId xmlns:p14="http://schemas.microsoft.com/office/powerpoint/2010/main" val="4261829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B217-CF77-9A4B-A55B-538A9C02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a trained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4A0AA-EA68-004E-854F-298704D37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2776628"/>
          </a:xfrm>
        </p:spPr>
        <p:txBody>
          <a:bodyPr>
            <a:normAutofit/>
          </a:bodyPr>
          <a:lstStyle/>
          <a:p>
            <a:r>
              <a:rPr lang="en-US" dirty="0"/>
              <a:t>Some models take a long time to train. </a:t>
            </a:r>
          </a:p>
          <a:p>
            <a:r>
              <a:rPr lang="en-US" dirty="0"/>
              <a:t>Doing this over and over can be wasteful. </a:t>
            </a:r>
          </a:p>
          <a:p>
            <a:r>
              <a:rPr lang="en-US" dirty="0"/>
              <a:t>We can save a model to disk and load it without redoing the training. </a:t>
            </a:r>
          </a:p>
          <a:p>
            <a:r>
              <a:rPr lang="en-US" dirty="0"/>
              <a:t>The common library “pickle” does similar things, but </a:t>
            </a:r>
            <a:r>
              <a:rPr lang="en-US" dirty="0" err="1"/>
              <a:t>sklearn</a:t>
            </a:r>
            <a:r>
              <a:rPr lang="en-US" dirty="0"/>
              <a:t> recommends </a:t>
            </a:r>
            <a:r>
              <a:rPr lang="en-US" dirty="0" err="1"/>
              <a:t>joblib</a:t>
            </a:r>
            <a:r>
              <a:rPr lang="en-US" dirty="0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D4842-0666-3E4A-BC75-A825D27B7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89" y="4630382"/>
            <a:ext cx="11931250" cy="148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033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5E40A-B38F-54B6-C689-E6E43270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Clusters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DAC37-4B0B-E89B-AE67-2A8E10CBD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If our end goal is clustering some data, we likely need to test and evaluate algorithms. </a:t>
            </a:r>
          </a:p>
          <a:p>
            <a:pPr lvl="1"/>
            <a:r>
              <a:rPr lang="en-US" dirty="0"/>
              <a:t>There isn’t a clear error metric, we need domain knowledge evaluation. </a:t>
            </a:r>
          </a:p>
          <a:p>
            <a:pPr lvl="1"/>
            <a:r>
              <a:rPr lang="en-US" dirty="0"/>
              <a:t>Metrics indicate ‘mathematical compactness’ (or similar), but that may not match real use. </a:t>
            </a:r>
          </a:p>
          <a:p>
            <a:pPr lvl="1"/>
            <a:r>
              <a:rPr lang="en-US" dirty="0"/>
              <a:t>Likely also need to test different # of clusters, with metrics just acting as a guide. </a:t>
            </a:r>
          </a:p>
          <a:p>
            <a:pPr lvl="1"/>
            <a:r>
              <a:rPr lang="en-US" dirty="0"/>
              <a:t>There’s other clustering algorithms out there, probably should try those too. </a:t>
            </a:r>
          </a:p>
          <a:p>
            <a:r>
              <a:rPr lang="en-US" dirty="0"/>
              <a:t>Hyperparameter tuning our clusters:</a:t>
            </a:r>
          </a:p>
          <a:p>
            <a:pPr lvl="1"/>
            <a:r>
              <a:rPr lang="en-US" dirty="0"/>
              <a:t>There are several </a:t>
            </a:r>
            <a:r>
              <a:rPr lang="en-US" dirty="0" err="1"/>
              <a:t>hps</a:t>
            </a:r>
            <a:r>
              <a:rPr lang="en-US" dirty="0"/>
              <a:t> that can impact the performance of clustering. </a:t>
            </a:r>
          </a:p>
          <a:p>
            <a:pPr lvl="1"/>
            <a:r>
              <a:rPr lang="en-US" dirty="0"/>
              <a:t>K-means – initialization and algorithm. </a:t>
            </a:r>
          </a:p>
          <a:p>
            <a:pPr lvl="1"/>
            <a:r>
              <a:rPr lang="en-US" dirty="0"/>
              <a:t>Agglomerative – linkage, connectivity, </a:t>
            </a:r>
            <a:r>
              <a:rPr lang="en-US" dirty="0" err="1"/>
              <a:t>distance_threshold</a:t>
            </a:r>
            <a:r>
              <a:rPr lang="en-US" dirty="0"/>
              <a:t>. </a:t>
            </a:r>
          </a:p>
          <a:p>
            <a:r>
              <a:rPr lang="en-US" dirty="0"/>
              <a:t>Different data tends to yield wildly different results…</a:t>
            </a:r>
          </a:p>
        </p:txBody>
      </p:sp>
    </p:spTree>
    <p:extLst>
      <p:ext uri="{BB962C8B-B14F-4D97-AF65-F5344CB8AC3E}">
        <p14:creationId xmlns:p14="http://schemas.microsoft.com/office/powerpoint/2010/main" val="30827931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5854E-F35E-77AA-DFC5-840F388F6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D247A-A4DF-E64E-2134-A3ED291A9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F30C8EC-F0B6-ECD5-4006-94C1FFC5E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3" y="0"/>
            <a:ext cx="110775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2123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72361-A6A6-E4CD-EB37-7DF4BB38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Maximization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0D0F5-9629-8200-D385-EFE0C908F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another class of clustering algorithms based on probability. </a:t>
            </a:r>
          </a:p>
        </p:txBody>
      </p:sp>
    </p:spTree>
    <p:extLst>
      <p:ext uri="{BB962C8B-B14F-4D97-AF65-F5344CB8AC3E}">
        <p14:creationId xmlns:p14="http://schemas.microsoft.com/office/powerpoint/2010/main" val="9468044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A104-F0E3-8240-A1BD-17E54F3CD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GMM – Gaussian Mixture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F9DB5-111D-244E-AEEF-E5736C4A8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779" y="2015734"/>
            <a:ext cx="5438036" cy="4037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GMM is another clustering technique. 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GMM is probability based: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Data is more likely to be located in the middle of a cluster.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Data is less likely to be located around the edge of a cluster. 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The distribution is Gaussian, or normal, lots of results in the middle of the distribution, less at the tails. 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Can accommodate different shapes vs k-means which is circular. </a:t>
            </a:r>
          </a:p>
          <a:p>
            <a:pPr>
              <a:lnSpc>
                <a:spcPct val="110000"/>
              </a:lnSpc>
            </a:pPr>
            <a:endParaRPr lang="en-US" sz="1800" dirty="0"/>
          </a:p>
        </p:txBody>
      </p:sp>
      <p:pic>
        <p:nvPicPr>
          <p:cNvPr id="2050" name="Picture 2" descr="Clustering with Gaussian Mixture Model | by Azad Soni | Clustering with  Gaussian Mixture Model | Medium">
            <a:extLst>
              <a:ext uri="{FF2B5EF4-FFF2-40B4-BE49-F238E27FC236}">
                <a16:creationId xmlns:a16="http://schemas.microsoft.com/office/drawing/2014/main" id="{EE592FA3-C90A-314F-BC5A-17FA37CDCC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" t="6278" r="6463" b="2716"/>
          <a:stretch/>
        </p:blipFill>
        <p:spPr bwMode="auto">
          <a:xfrm>
            <a:off x="5672814" y="1853754"/>
            <a:ext cx="6558135" cy="500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34805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9C33E-FF21-BF4B-B160-505741BA1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9A2F7-2E21-AB4F-AE06-1136E7498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Explaining the 68-95-99.7 rule for a Normal Distribution | by Michael  Galarnyk | Towards Data Science">
            <a:extLst>
              <a:ext uri="{FF2B5EF4-FFF2-40B4-BE49-F238E27FC236}">
                <a16:creationId xmlns:a16="http://schemas.microsoft.com/office/drawing/2014/main" id="{4443FFC6-2614-FB40-8C80-EC6DFBA3B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280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1F05F-E20D-53E2-84C2-0BBA1024D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(Some Basic) GMM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EC463-635A-3D87-0244-DF07BE14F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48070"/>
            <a:ext cx="9603275" cy="4105411"/>
          </a:xfrm>
        </p:spPr>
        <p:txBody>
          <a:bodyPr/>
          <a:lstStyle/>
          <a:p>
            <a:r>
              <a:rPr lang="en-US" dirty="0"/>
              <a:t>Each GMM is made up of a set of functions, one per cluster. </a:t>
            </a:r>
          </a:p>
          <a:p>
            <a:pPr lvl="1"/>
            <a:r>
              <a:rPr lang="en-US" dirty="0"/>
              <a:t>A mean </a:t>
            </a:r>
            <a:r>
              <a:rPr lang="el-GR" dirty="0"/>
              <a:t>μ </a:t>
            </a:r>
            <a:r>
              <a:rPr lang="en-US" dirty="0"/>
              <a:t>that defines its center.</a:t>
            </a:r>
          </a:p>
          <a:p>
            <a:pPr lvl="1"/>
            <a:r>
              <a:rPr lang="en-US" dirty="0"/>
              <a:t>A covariance </a:t>
            </a:r>
            <a:r>
              <a:rPr lang="el-GR" dirty="0"/>
              <a:t>Σ </a:t>
            </a:r>
            <a:r>
              <a:rPr lang="en-US" dirty="0"/>
              <a:t>that defines its width. This would be equivalent to the dimensions of an ellipsoid in a multivariate scenario.</a:t>
            </a:r>
          </a:p>
          <a:p>
            <a:pPr lvl="1"/>
            <a:r>
              <a:rPr lang="en-US" dirty="0"/>
              <a:t>A mixing probability </a:t>
            </a:r>
            <a:r>
              <a:rPr lang="el-GR" dirty="0"/>
              <a:t>π </a:t>
            </a:r>
            <a:r>
              <a:rPr lang="en-US" dirty="0"/>
              <a:t>that defines how big or small the Gaussian function will be.</a:t>
            </a:r>
          </a:p>
          <a:p>
            <a:r>
              <a:rPr lang="en-US" dirty="0"/>
              <a:t>We get a set of formulas that define the expectation for where points lie. </a:t>
            </a:r>
          </a:p>
          <a:p>
            <a:pPr lvl="1"/>
            <a:r>
              <a:rPr lang="en-US" dirty="0"/>
              <a:t>Equivalent to an analytical distribution in stats. </a:t>
            </a:r>
          </a:p>
          <a:p>
            <a:pPr lvl="1"/>
            <a:r>
              <a:rPr lang="en-US" dirty="0"/>
              <a:t>The model is the probability formulas themselves, not any of the data or labels. </a:t>
            </a:r>
          </a:p>
          <a:p>
            <a:r>
              <a:rPr lang="en-US" dirty="0"/>
              <a:t>Calculating this stuff is a very big headaches, and we don’t want to or need to. 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99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EF45-6148-546C-4726-2700047A4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Membership is probabilistic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AC6D0-D73D-C023-D1EA-8E71D2EC2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878389"/>
          </a:xfrm>
        </p:spPr>
        <p:txBody>
          <a:bodyPr/>
          <a:lstStyle/>
          <a:p>
            <a:r>
              <a:rPr lang="en-US" dirty="0"/>
              <a:t>Each cluster is one equation that defines the probability of where its points lie. </a:t>
            </a:r>
          </a:p>
        </p:txBody>
      </p:sp>
      <p:pic>
        <p:nvPicPr>
          <p:cNvPr id="10242" name="Picture 2" descr="gaussian mixture models">
            <a:extLst>
              <a:ext uri="{FF2B5EF4-FFF2-40B4-BE49-F238E27FC236}">
                <a16:creationId xmlns:a16="http://schemas.microsoft.com/office/drawing/2014/main" id="{91A38B9F-FD42-7FEC-33D3-C70B43848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7" y="2732143"/>
            <a:ext cx="6255601" cy="412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Introduction to Gaussian Mixture Models (GMMs)">
            <a:extLst>
              <a:ext uri="{FF2B5EF4-FFF2-40B4-BE49-F238E27FC236}">
                <a16:creationId xmlns:a16="http://schemas.microsoft.com/office/drawing/2014/main" id="{29FEA590-9CCF-B82F-E7B6-C8B8C1CEB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2732143"/>
            <a:ext cx="6081942" cy="412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429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6790B-19D3-3A6D-721F-B3E3CCB9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GMM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9BE43-0186-1DEF-69E0-401F9DB03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704278" cy="3450613"/>
          </a:xfrm>
        </p:spPr>
        <p:txBody>
          <a:bodyPr/>
          <a:lstStyle/>
          <a:p>
            <a:r>
              <a:rPr lang="en-US" dirty="0"/>
              <a:t>We can have clusters that overlap. </a:t>
            </a:r>
          </a:p>
          <a:p>
            <a:pPr lvl="1"/>
            <a:r>
              <a:rPr lang="en-US" dirty="0"/>
              <a:t>Each cluster has a certain probability of containing a point in that location.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C7AC3BE4-46AB-CD2E-439D-F1F7A29B0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857" y="1853754"/>
            <a:ext cx="6477000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2272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5BE0-36EE-F241-8EA5-423305C9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GMM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4CF1A-058F-1745-A114-1EB598E30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6651"/>
          </a:xfrm>
        </p:spPr>
        <p:txBody>
          <a:bodyPr>
            <a:normAutofit/>
          </a:bodyPr>
          <a:lstStyle/>
          <a:p>
            <a:r>
              <a:rPr lang="en-US" dirty="0"/>
              <a:t>Anomaly detection:</a:t>
            </a:r>
          </a:p>
          <a:p>
            <a:pPr lvl="1"/>
            <a:r>
              <a:rPr lang="en-US" dirty="0"/>
              <a:t>GMM is commonly used to identify anomalies. </a:t>
            </a:r>
          </a:p>
          <a:p>
            <a:pPr lvl="1"/>
            <a:r>
              <a:rPr lang="en-US" dirty="0"/>
              <a:t>The idea is similar to outliers in a stats distribution. </a:t>
            </a:r>
          </a:p>
          <a:p>
            <a:pPr lvl="1"/>
            <a:r>
              <a:rPr lang="en-US" dirty="0"/>
              <a:t>We expect data to be clustered according to a distribution, we can set a threshold of how far out something needs to be to be an outlier/anomaly. </a:t>
            </a:r>
          </a:p>
          <a:p>
            <a:pPr lvl="1"/>
            <a:r>
              <a:rPr lang="en-US" dirty="0"/>
              <a:t>Useful in things like fraud detection. </a:t>
            </a:r>
          </a:p>
          <a:p>
            <a:r>
              <a:rPr lang="en-US" dirty="0"/>
              <a:t>Generative:</a:t>
            </a:r>
          </a:p>
          <a:p>
            <a:pPr lvl="1"/>
            <a:r>
              <a:rPr lang="en-US" dirty="0"/>
              <a:t>Due to the probability aspect, GMM is Generative. </a:t>
            </a:r>
          </a:p>
          <a:p>
            <a:pPr lvl="1"/>
            <a:r>
              <a:rPr lang="en-US" dirty="0"/>
              <a:t>If we have a probability distribution of the data, we can create data that fits that distribution. </a:t>
            </a:r>
          </a:p>
        </p:txBody>
      </p:sp>
    </p:spTree>
    <p:extLst>
      <p:ext uri="{BB962C8B-B14F-4D97-AF65-F5344CB8AC3E}">
        <p14:creationId xmlns:p14="http://schemas.microsoft.com/office/powerpoint/2010/main" val="4417519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F77CA-D694-4C05-9784-D02095E68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 – The New Hotness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17172-FA35-36F2-4EBD-0C96D52E0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839273" cy="4308507"/>
          </a:xfrm>
        </p:spPr>
        <p:txBody>
          <a:bodyPr/>
          <a:lstStyle/>
          <a:p>
            <a:r>
              <a:rPr lang="en-US" dirty="0"/>
              <a:t>Generative models vary, but the core idea is the same:</a:t>
            </a:r>
          </a:p>
          <a:p>
            <a:pPr lvl="1"/>
            <a:r>
              <a:rPr lang="en-US" dirty="0"/>
              <a:t>Learn the expectations of what the data is during the training process. </a:t>
            </a:r>
          </a:p>
          <a:p>
            <a:pPr lvl="1"/>
            <a:r>
              <a:rPr lang="en-US" dirty="0"/>
              <a:t>Construct some sort of mathematical/formulaic representation of that expectation.</a:t>
            </a:r>
          </a:p>
          <a:p>
            <a:pPr lvl="1"/>
            <a:r>
              <a:rPr lang="en-US" dirty="0"/>
              <a:t>Generate examples by asking the model to create from that representation. </a:t>
            </a:r>
          </a:p>
          <a:p>
            <a:r>
              <a:rPr lang="en-US" dirty="0"/>
              <a:t>In LLMs models predict an embedding vector, then choose a close word. </a:t>
            </a:r>
          </a:p>
          <a:p>
            <a:pPr lvl="1"/>
            <a:r>
              <a:rPr lang="en-US" dirty="0"/>
              <a:t>The model knows what type of value it predicts (1 vector), that’s translated into an answer. </a:t>
            </a:r>
          </a:p>
          <a:p>
            <a:r>
              <a:rPr lang="en-US" dirty="0"/>
              <a:t>With GMMs, the model learns the expected probability density of the points. </a:t>
            </a:r>
          </a:p>
          <a:p>
            <a:pPr lvl="1"/>
            <a:r>
              <a:rPr lang="en-US" dirty="0"/>
              <a:t>We can ask it to create new data that follows that distribution. </a:t>
            </a:r>
          </a:p>
          <a:p>
            <a:pPr lvl="1"/>
            <a:r>
              <a:rPr lang="en-US" dirty="0"/>
              <a:t>We’ll do it with images, that’ll be an assignment for you. </a:t>
            </a:r>
          </a:p>
        </p:txBody>
      </p:sp>
    </p:spTree>
    <p:extLst>
      <p:ext uri="{BB962C8B-B14F-4D97-AF65-F5344CB8AC3E}">
        <p14:creationId xmlns:p14="http://schemas.microsoft.com/office/powerpoint/2010/main" val="325041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3A4B-907C-E7D2-2099-1E1A178B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Today in 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C8140-FD2E-6694-5A5A-E1BD6554A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6144"/>
            <a:ext cx="4588851" cy="387757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7ADA8-A08D-0FCE-96B4-44DBBFC5C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8851" y="1853754"/>
            <a:ext cx="7603149" cy="4199727"/>
          </a:xfrm>
        </p:spPr>
        <p:txBody>
          <a:bodyPr>
            <a:normAutofit/>
          </a:bodyPr>
          <a:lstStyle/>
          <a:p>
            <a:r>
              <a:rPr lang="en-US" sz="2400" dirty="0"/>
              <a:t>I saw a podcast today, it argues that AGI is coming within a couple of years. </a:t>
            </a:r>
          </a:p>
          <a:p>
            <a:r>
              <a:rPr lang="en-US" sz="2400" dirty="0"/>
              <a:t>US oligarchs demand investment and less restriction to beat China. (If China has AI first it’s </a:t>
            </a:r>
            <a:r>
              <a:rPr lang="en-US" sz="2400" dirty="0" err="1"/>
              <a:t>scaryyyyy</a:t>
            </a:r>
            <a:r>
              <a:rPr lang="en-US" sz="2400" dirty="0"/>
              <a:t>!!!!!!).</a:t>
            </a:r>
          </a:p>
          <a:p>
            <a:pPr lvl="1"/>
            <a:r>
              <a:rPr lang="en-US" sz="2200" dirty="0"/>
              <a:t>Negative impacts will be ignored for “we must dominate”. </a:t>
            </a:r>
          </a:p>
          <a:p>
            <a:r>
              <a:rPr lang="en-US" sz="2400" dirty="0"/>
              <a:t>I really don’t think we get AGI anytime soon. </a:t>
            </a:r>
          </a:p>
          <a:p>
            <a:pPr lvl="1"/>
            <a:r>
              <a:rPr lang="en-US" sz="2000" dirty="0"/>
              <a:t>We don’t really know how to define intelligence. </a:t>
            </a:r>
          </a:p>
          <a:p>
            <a:pPr lvl="1"/>
            <a:r>
              <a:rPr lang="en-US" sz="2000" dirty="0"/>
              <a:t>We don’t know what/how to get there. 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167936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82BF-866A-2A6B-D1B2-5ECFF9BFA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Anomaly Detection with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C9C85-9B2A-920A-75D4-491D8C26D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Anomaly detection is a common use of clustering, and quite intuitive. </a:t>
            </a:r>
          </a:p>
          <a:p>
            <a:r>
              <a:rPr lang="en-US" dirty="0"/>
              <a:t>For example, a bank processes millions of transactions:</a:t>
            </a:r>
          </a:p>
          <a:p>
            <a:pPr lvl="1"/>
            <a:r>
              <a:rPr lang="en-US" dirty="0"/>
              <a:t>Most fall into common patterns – ATM, mortgage payment, credit card bill,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Some are weird, and don’t fit those patterns. </a:t>
            </a:r>
          </a:p>
          <a:p>
            <a:pPr lvl="1"/>
            <a:r>
              <a:rPr lang="en-US" dirty="0"/>
              <a:t>Might be uncommon (big wire trans.), actual fraud, or random – but need investigation. </a:t>
            </a:r>
          </a:p>
          <a:p>
            <a:r>
              <a:rPr lang="en-US" dirty="0"/>
              <a:t>In Sklearn, there’s a separate anomaly set of functions, so we don’t really reuse clusters.</a:t>
            </a:r>
          </a:p>
          <a:p>
            <a:pPr lvl="1"/>
            <a:r>
              <a:rPr lang="en-US" dirty="0"/>
              <a:t>We can calculate distance and threshold manually, if we really wanted to. </a:t>
            </a:r>
          </a:p>
          <a:p>
            <a:pPr lvl="1"/>
            <a:r>
              <a:rPr lang="en-US" dirty="0"/>
              <a:t>Can also prune outliers, train models, then check fit (for GMMs). </a:t>
            </a:r>
          </a:p>
          <a:p>
            <a:pPr lvl="1"/>
            <a:r>
              <a:rPr lang="en-US" dirty="0"/>
              <a:t>The algorithm needs to change a bit to filter out things that aren’t clustered (by HP or man.)</a:t>
            </a:r>
          </a:p>
        </p:txBody>
      </p:sp>
    </p:spTree>
    <p:extLst>
      <p:ext uri="{BB962C8B-B14F-4D97-AF65-F5344CB8AC3E}">
        <p14:creationId xmlns:p14="http://schemas.microsoft.com/office/powerpoint/2010/main" val="17799097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AF34B-0C66-394E-946E-CF2AB5FE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Clustering’s Buddies - </a:t>
            </a:r>
            <a:r>
              <a:rPr lang="en-US" dirty="0" err="1"/>
              <a:t>kNN</a:t>
            </a:r>
            <a:endParaRPr lang="en-US" dirty="0"/>
          </a:p>
        </p:txBody>
      </p:sp>
      <p:pic>
        <p:nvPicPr>
          <p:cNvPr id="3074" name="Picture 2" descr="KNN Classifier from Scratch with Numpy | Python | by Lope.ai | Medium">
            <a:extLst>
              <a:ext uri="{FF2B5EF4-FFF2-40B4-BE49-F238E27FC236}">
                <a16:creationId xmlns:a16="http://schemas.microsoft.com/office/drawing/2014/main" id="{8CDD3AD2-CC7D-2749-B3F6-7B7C428DD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853754"/>
            <a:ext cx="6999984" cy="407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26592-909E-A44B-9D70-9E7DFCA4F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984" y="1853754"/>
            <a:ext cx="5192016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 Nearest Neighbors is an algorithm that is not k-means clustering, but is similar. </a:t>
            </a:r>
          </a:p>
          <a:p>
            <a:r>
              <a:rPr lang="en-US" dirty="0" err="1"/>
              <a:t>kNN</a:t>
            </a:r>
            <a:r>
              <a:rPr lang="en-US" dirty="0"/>
              <a:t> is a supervised algorithm that does classification and regression. </a:t>
            </a:r>
          </a:p>
          <a:p>
            <a:r>
              <a:rPr lang="en-US" dirty="0" err="1"/>
              <a:t>kNN</a:t>
            </a:r>
            <a:r>
              <a:rPr lang="en-US" dirty="0"/>
              <a:t> works by finding the k data points that are closest to the new point:</a:t>
            </a:r>
          </a:p>
          <a:p>
            <a:pPr lvl="1"/>
            <a:r>
              <a:rPr lang="en-US" dirty="0"/>
              <a:t>For classification, most frequent class wins. </a:t>
            </a:r>
          </a:p>
          <a:p>
            <a:pPr lvl="1"/>
            <a:r>
              <a:rPr lang="en-US" dirty="0"/>
              <a:t>For regression, mean of the class. </a:t>
            </a:r>
          </a:p>
          <a:p>
            <a:r>
              <a:rPr lang="en-US" dirty="0"/>
              <a:t>Most useful for things like recommendations – if someone wants Movie X, which others are close? </a:t>
            </a:r>
          </a:p>
        </p:txBody>
      </p:sp>
    </p:spTree>
    <p:extLst>
      <p:ext uri="{BB962C8B-B14F-4D97-AF65-F5344CB8AC3E}">
        <p14:creationId xmlns:p14="http://schemas.microsoft.com/office/powerpoint/2010/main" val="26618757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C169E-A6D5-0545-BCCC-BD848117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and Imputation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EA9D6-1459-3640-B7EE-DAEFC5D50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36376"/>
            <a:ext cx="9603275" cy="4117105"/>
          </a:xfrm>
        </p:spPr>
        <p:txBody>
          <a:bodyPr/>
          <a:lstStyle/>
          <a:p>
            <a:r>
              <a:rPr lang="en-US" dirty="0"/>
              <a:t>One good application of </a:t>
            </a:r>
            <a:r>
              <a:rPr lang="en-US" dirty="0" err="1"/>
              <a:t>kNN</a:t>
            </a:r>
            <a:r>
              <a:rPr lang="en-US" dirty="0"/>
              <a:t> is imputation – try it from the docs! </a:t>
            </a:r>
          </a:p>
          <a:p>
            <a:r>
              <a:rPr lang="en-US" dirty="0"/>
              <a:t>We can replace the mean/median strategy of generating a value with </a:t>
            </a:r>
            <a:r>
              <a:rPr lang="en-US" dirty="0" err="1"/>
              <a:t>kNN</a:t>
            </a:r>
            <a:r>
              <a:rPr lang="en-US" dirty="0"/>
              <a:t>. </a:t>
            </a:r>
          </a:p>
          <a:p>
            <a:r>
              <a:rPr lang="en-US" dirty="0"/>
              <a:t>The imputed value is determined by </a:t>
            </a:r>
            <a:r>
              <a:rPr lang="en-US" dirty="0" err="1"/>
              <a:t>kNN</a:t>
            </a:r>
            <a:r>
              <a:rPr lang="en-US" dirty="0"/>
              <a:t>. For example:</a:t>
            </a:r>
          </a:p>
          <a:p>
            <a:pPr lvl="1"/>
            <a:r>
              <a:rPr lang="en-US" dirty="0"/>
              <a:t>Data is census type data of the population – age, salary, kids, address,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Some income data is missing. </a:t>
            </a:r>
          </a:p>
          <a:p>
            <a:pPr lvl="1"/>
            <a:r>
              <a:rPr lang="en-US" dirty="0"/>
              <a:t>Median imputation puts in the median value for every record. </a:t>
            </a:r>
          </a:p>
          <a:p>
            <a:pPr lvl="1"/>
            <a:r>
              <a:rPr lang="en-US" dirty="0" err="1"/>
              <a:t>kNN</a:t>
            </a:r>
            <a:r>
              <a:rPr lang="en-US" dirty="0"/>
              <a:t> imputation puts in the mean of the most similar records, based on the other features. </a:t>
            </a:r>
          </a:p>
          <a:p>
            <a:pPr lvl="1"/>
            <a:r>
              <a:rPr lang="en-US" dirty="0"/>
              <a:t>I.e. what is the average salary for people in similar locations, of similar 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Can be a smarter and more targeted method of imputing data. </a:t>
            </a:r>
          </a:p>
        </p:txBody>
      </p:sp>
    </p:spTree>
    <p:extLst>
      <p:ext uri="{BB962C8B-B14F-4D97-AF65-F5344CB8AC3E}">
        <p14:creationId xmlns:p14="http://schemas.microsoft.com/office/powerpoint/2010/main" val="790082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A2630-40E8-474D-DD39-CEE7B3B7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25BEF-8046-581C-6CCD-C2FC87E18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is very useful in many scenarios, particularly when exploring. </a:t>
            </a:r>
          </a:p>
          <a:p>
            <a:r>
              <a:rPr lang="en-US" dirty="0"/>
              <a:t>Can be used directly (~unlabeled classification) or as part of prep. </a:t>
            </a:r>
          </a:p>
          <a:p>
            <a:r>
              <a:rPr lang="en-US" dirty="0"/>
              <a:t>We don’t have real accuracy, just proxies and our minds. </a:t>
            </a:r>
          </a:p>
          <a:p>
            <a:r>
              <a:rPr lang="en-US" dirty="0"/>
              <a:t>Different algorithms and HP can have massive difference on outcomes. </a:t>
            </a:r>
          </a:p>
        </p:txBody>
      </p:sp>
    </p:spTree>
    <p:extLst>
      <p:ext uri="{BB962C8B-B14F-4D97-AF65-F5344CB8AC3E}">
        <p14:creationId xmlns:p14="http://schemas.microsoft.com/office/powerpoint/2010/main" val="4255009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97DA7-1EB4-8A44-930B-0757501EC5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7617C-E067-DC4E-AED0-D6583FD7C1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70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F83C2-F1CF-8976-B3FA-8A9E93260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6D3A0-4576-26F7-C6D1-EA35A5D61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algorithms we’ve looked at until now have been supervised. </a:t>
            </a:r>
          </a:p>
          <a:p>
            <a:pPr lvl="1"/>
            <a:r>
              <a:rPr lang="en-US" dirty="0"/>
              <a:t>All classification and regression algorithms. </a:t>
            </a:r>
          </a:p>
          <a:p>
            <a:r>
              <a:rPr lang="en-US" dirty="0"/>
              <a:t>In machine learning supervised vs unsupervised refers to if we know the outcomes (labels) beforehand:</a:t>
            </a:r>
          </a:p>
          <a:p>
            <a:pPr lvl="1"/>
            <a:r>
              <a:rPr lang="en-US" dirty="0"/>
              <a:t>E.g. in classification we don’t know the outcome for each record, but we do know the classes. </a:t>
            </a:r>
          </a:p>
          <a:p>
            <a:r>
              <a:rPr lang="en-US" dirty="0"/>
              <a:t>Unsupervised algorithms don’t have a preset domain of outcomes. </a:t>
            </a:r>
          </a:p>
          <a:p>
            <a:pPr lvl="1"/>
            <a:r>
              <a:rPr lang="en-US" dirty="0"/>
              <a:t>Clustering will group things together, just like classification will, but we don’t know what each class/category is. </a:t>
            </a:r>
          </a:p>
        </p:txBody>
      </p:sp>
    </p:spTree>
    <p:extLst>
      <p:ext uri="{BB962C8B-B14F-4D97-AF65-F5344CB8AC3E}">
        <p14:creationId xmlns:p14="http://schemas.microsoft.com/office/powerpoint/2010/main" val="3753148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7E429-E36D-AC3A-855D-EAFD1F657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7C7E-10A7-6595-6CDB-72B1464C3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38130"/>
            <a:ext cx="9603275" cy="3995531"/>
          </a:xfrm>
        </p:spPr>
        <p:txBody>
          <a:bodyPr>
            <a:normAutofit/>
          </a:bodyPr>
          <a:lstStyle/>
          <a:p>
            <a:r>
              <a:rPr lang="en-US" dirty="0"/>
              <a:t>Clustering - data mining technique for grouping unlabeled data based on their similarities or differences. </a:t>
            </a:r>
          </a:p>
          <a:p>
            <a:r>
              <a:rPr lang="en-US" dirty="0"/>
              <a:t>Association - unsupervised learning method that uses different rules to find relationships between variables in a given data set. </a:t>
            </a:r>
          </a:p>
          <a:p>
            <a:pPr lvl="1"/>
            <a:r>
              <a:rPr lang="en-US" dirty="0"/>
              <a:t>Frequently used for market basket analysis and recommendation engines, “also bought…”.</a:t>
            </a:r>
          </a:p>
          <a:p>
            <a:r>
              <a:rPr lang="en-US" dirty="0"/>
              <a:t>Dimensionality reduction - used when the number of features (or dimensions) in a given data set is too high. </a:t>
            </a:r>
          </a:p>
          <a:p>
            <a:pPr lvl="1"/>
            <a:r>
              <a:rPr lang="en-US" dirty="0"/>
              <a:t>Reduces the number of data inputs to a manageable size while also aiming to preserve the information embedded in the data.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23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DD96D-4171-B141-9440-0656FA871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CF346-DD78-C07A-2F23-F5EE26A8E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5"/>
            <a:ext cx="9603275" cy="4129602"/>
          </a:xfrm>
        </p:spPr>
        <p:txBody>
          <a:bodyPr/>
          <a:lstStyle/>
          <a:p>
            <a:r>
              <a:rPr lang="en-US" dirty="0"/>
              <a:t>Clustering algorithms group records based on their similarity. </a:t>
            </a:r>
          </a:p>
          <a:p>
            <a:r>
              <a:rPr lang="en-US" dirty="0"/>
              <a:t>We don’t have a label for the resulting classes – they’re just 1, 2, 3…</a:t>
            </a:r>
          </a:p>
          <a:p>
            <a:r>
              <a:rPr lang="en-US" dirty="0"/>
              <a:t>There are several methods of determining similarity – </a:t>
            </a:r>
            <a:r>
              <a:rPr lang="en-US" dirty="0" err="1"/>
              <a:t>I,e</a:t>
            </a:r>
            <a:r>
              <a:rPr lang="en-US" dirty="0"/>
              <a:t>, different algorithms. </a:t>
            </a:r>
          </a:p>
          <a:p>
            <a:pPr lvl="1"/>
            <a:r>
              <a:rPr lang="en-US" dirty="0"/>
              <a:t>Similar to how we have multiple classification algorithms .</a:t>
            </a:r>
          </a:p>
          <a:p>
            <a:r>
              <a:rPr lang="en-US" dirty="0"/>
              <a:t>The idea of accuracy changes – we don’t have a test set. </a:t>
            </a:r>
          </a:p>
        </p:txBody>
      </p:sp>
      <p:pic>
        <p:nvPicPr>
          <p:cNvPr id="12290" name="Picture 2" descr="Clustering basics and a demonstration in clustering infrastructure pathways  – Water Programming: A Collaborative Research Blog">
            <a:extLst>
              <a:ext uri="{FF2B5EF4-FFF2-40B4-BE49-F238E27FC236}">
                <a16:creationId xmlns:a16="http://schemas.microsoft.com/office/drawing/2014/main" id="{33775A2C-CDB4-E064-2C3D-26B6B3891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216" y="4232275"/>
            <a:ext cx="6096000" cy="262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40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0955-BC4C-7E63-14C9-76F5FF060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2A06E-41BB-7E33-1DE2-FC4AF9361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8508" y="1928191"/>
            <a:ext cx="5593492" cy="4125289"/>
          </a:xfrm>
        </p:spPr>
        <p:txBody>
          <a:bodyPr/>
          <a:lstStyle/>
          <a:p>
            <a:r>
              <a:rPr lang="en-US" dirty="0"/>
              <a:t>Clustering is used in several ways across ML. </a:t>
            </a:r>
          </a:p>
          <a:p>
            <a:pPr lvl="1"/>
            <a:r>
              <a:rPr lang="en-US" dirty="0"/>
              <a:t>Creating similar groups. (e.g. group millions of bank </a:t>
            </a:r>
            <a:r>
              <a:rPr lang="en-US" dirty="0" err="1"/>
              <a:t>custys</a:t>
            </a:r>
            <a:r>
              <a:rPr lang="en-US" dirty="0"/>
              <a:t> into segments). </a:t>
            </a:r>
          </a:p>
          <a:p>
            <a:pPr lvl="1"/>
            <a:r>
              <a:rPr lang="en-US" dirty="0"/>
              <a:t>Exploration – are there natural groups in data. </a:t>
            </a:r>
          </a:p>
          <a:p>
            <a:pPr lvl="1"/>
            <a:r>
              <a:rPr lang="en-US" dirty="0"/>
              <a:t>Assisting supervised models. (e.g. if you have unlabeled data, group them into clusters, manually label each cluster, then do classification). </a:t>
            </a:r>
          </a:p>
          <a:p>
            <a:pPr lvl="1"/>
            <a:r>
              <a:rPr lang="en-US" dirty="0"/>
              <a:t>Identifying anomalies. (e.g. fraud detection – things that don’t fit into groups.)</a:t>
            </a:r>
          </a:p>
        </p:txBody>
      </p:sp>
      <p:pic>
        <p:nvPicPr>
          <p:cNvPr id="13314" name="Picture 2" descr="What is Clustering in Machine Learning and How Does it Work?">
            <a:extLst>
              <a:ext uri="{FF2B5EF4-FFF2-40B4-BE49-F238E27FC236}">
                <a16:creationId xmlns:a16="http://schemas.microsoft.com/office/drawing/2014/main" id="{380B7AD6-FC55-C487-715D-13C70DEF27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" t="9266" r="9329" b="10184"/>
          <a:stretch/>
        </p:blipFill>
        <p:spPr bwMode="auto">
          <a:xfrm>
            <a:off x="0" y="1901369"/>
            <a:ext cx="6598508" cy="415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51777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{2C098A6B-0D6A-6740-AB07-6AAE29A34FE3}tf10001119</Template>
  <TotalTime>1625</TotalTime>
  <Words>2917</Words>
  <Application>Microsoft Macintosh PowerPoint</Application>
  <PresentationFormat>Widescreen</PresentationFormat>
  <Paragraphs>263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Gill Sans MT</vt:lpstr>
      <vt:lpstr>Gallery</vt:lpstr>
      <vt:lpstr>Project Hints</vt:lpstr>
      <vt:lpstr>Today:</vt:lpstr>
      <vt:lpstr>Saving a trained Model</vt:lpstr>
      <vt:lpstr>Today in AI</vt:lpstr>
      <vt:lpstr>Clustering</vt:lpstr>
      <vt:lpstr>Supervision</vt:lpstr>
      <vt:lpstr>Unsupervised Learning Applications</vt:lpstr>
      <vt:lpstr>Cluster Basics</vt:lpstr>
      <vt:lpstr>Why Cluster?</vt:lpstr>
      <vt:lpstr>K-Means</vt:lpstr>
      <vt:lpstr>PowerPoint Presentation</vt:lpstr>
      <vt:lpstr>PowerPoint Presentation</vt:lpstr>
      <vt:lpstr>K-Means Limitations</vt:lpstr>
      <vt:lpstr>Totally Globular, Man!</vt:lpstr>
      <vt:lpstr>Quantas Clusters?</vt:lpstr>
      <vt:lpstr>Density and Size</vt:lpstr>
      <vt:lpstr>Overlap – Silhouette Score</vt:lpstr>
      <vt:lpstr>Silhouette Scores</vt:lpstr>
      <vt:lpstr>Clustering Process with k-Means</vt:lpstr>
      <vt:lpstr>Projection Problems</vt:lpstr>
      <vt:lpstr>Detour - Projecting Clusters in 2D</vt:lpstr>
      <vt:lpstr>t-Distributed Stochastic Neighbor Embedding  </vt:lpstr>
      <vt:lpstr>Agglomerative Clustering</vt:lpstr>
      <vt:lpstr>How many Clusters</vt:lpstr>
      <vt:lpstr>Linkages</vt:lpstr>
      <vt:lpstr>Agglomerative Clustering +/-</vt:lpstr>
      <vt:lpstr>Cluster my Features</vt:lpstr>
      <vt:lpstr>Clustering in a Feature Pipeline</vt:lpstr>
      <vt:lpstr>Clustering as Preprocessing – Semi-Supervised</vt:lpstr>
      <vt:lpstr>Using Clusters in Practice</vt:lpstr>
      <vt:lpstr>PowerPoint Presentation</vt:lpstr>
      <vt:lpstr>Expectation Maximization</vt:lpstr>
      <vt:lpstr>GMM – Gaussian Mixture Models</vt:lpstr>
      <vt:lpstr>PowerPoint Presentation</vt:lpstr>
      <vt:lpstr>(Some Basic) GMM Math</vt:lpstr>
      <vt:lpstr>Cluster Membership is probabilistic</vt:lpstr>
      <vt:lpstr>GMM Clusters</vt:lpstr>
      <vt:lpstr>GMM Uses</vt:lpstr>
      <vt:lpstr>Generative models – The New Hotness</vt:lpstr>
      <vt:lpstr>Anomaly Detection with Clusters</vt:lpstr>
      <vt:lpstr>Clustering’s Buddies - kNN</vt:lpstr>
      <vt:lpstr>kNN and Imputation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 2</dc:title>
  <dc:creator>Akeem Semper</dc:creator>
  <cp:lastModifiedBy>Akeem Semper</cp:lastModifiedBy>
  <cp:revision>32</cp:revision>
  <dcterms:created xsi:type="dcterms:W3CDTF">2022-03-01T14:44:06Z</dcterms:created>
  <dcterms:modified xsi:type="dcterms:W3CDTF">2025-03-04T18:16:29Z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2025-03-04T00:05:31Z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0ef35f95-5e92-413f-8b78-c286f8253e66</vt:lpwstr>
  </property>
  <property fmtid="{D5CDD505-2E9C-101B-9397-08002B2CF9AE}" pid="8" name="MSIP_Label_10877899-02b0-462c-b2a9-b7d15c4f96fe_ContentBits">
    <vt:lpwstr>0</vt:lpwstr>
  </property>
</Properties>
</file>

<file path=docProps/thumbnail.jpeg>
</file>